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75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6" r:id="rId22"/>
    <p:sldId id="277" r:id="rId23"/>
  </p:sldIdLst>
  <p:sldSz cx="10080625" cy="5670550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6" autoAdjust="0"/>
    <p:restoredTop sz="94660"/>
  </p:normalViewPr>
  <p:slideViewPr>
    <p:cSldViewPr snapToGrid="0">
      <p:cViewPr varScale="1">
        <p:scale>
          <a:sx n="89" d="100"/>
          <a:sy n="89" d="100"/>
        </p:scale>
        <p:origin x="50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C2D61820-CA4E-44F5-ADCC-35BD4A2B62F6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2480" cy="38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&lt;footer&gt;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5760" cy="38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pos="0" algn="l"/>
              </a:tabLst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pos="0" algn="l"/>
              </a:tabLst>
            </a:pPr>
            <a:fld id="{E8A00C19-BA0A-4517-B3BD-6AD2C520DB80}" type="slidenum"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5760" cy="3880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>
              <a:buNone/>
              <a:defRPr lang="en-US" sz="1400" b="0" strike="noStrike" spc="-1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lang="en-US" sz="1400" b="0" strike="noStrike" spc="-1">
                <a:solidFill>
                  <a:srgbClr val="000000"/>
                </a:solidFill>
                <a:latin typeface="Times New Roman"/>
              </a:rPr>
              <a:t>&lt;date/time&gt;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nap.stanford.edu/data/email-Eu-core.html" TargetMode="External"/><Relationship Id="rId2" Type="http://schemas.openxmlformats.org/officeDocument/2006/relationships/hyperlink" Target="https://networkx.org/documentation/stable/reference/generated/networkx.generators.social.karate_club_graph.html#networkx.generators.social.karate_club_graph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cdlib.readthedocs.io/en/latest/reference/cd_algorithms/algs/cdlib.algorithms.surprise_communities.html" TargetMode="External"/><Relationship Id="rId2" Type="http://schemas.openxmlformats.org/officeDocument/2006/relationships/hyperlink" Target="https://en.wikipedia.org/wiki/Louvain_method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n.wikipedia.org/wiki/Adjusted_mutual_information" TargetMode="External"/><Relationship Id="rId5" Type="http://schemas.openxmlformats.org/officeDocument/2006/relationships/hyperlink" Target="https://cdlib.readthedocs.io/en/latest/reference/cd_algorithms/algs/cdlib.algorithms.walktrap.html" TargetMode="External"/><Relationship Id="rId4" Type="http://schemas.openxmlformats.org/officeDocument/2006/relationships/hyperlink" Target="https://cdlib.readthedocs.io/en/latest/reference/cd_algorithms/algs/cdlib.algorithms.leiden.html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69120" cy="943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Different community finding algorithms </a:t>
            </a:r>
            <a:br>
              <a:rPr sz="3200"/>
            </a:br>
            <a:r>
              <a:rPr lang="en-US" sz="3200" b="0" strike="noStrike" spc="-1">
                <a:solidFill>
                  <a:srgbClr val="000000"/>
                </a:solidFill>
                <a:latin typeface="Arial"/>
              </a:rPr>
              <a:t>on classic generated model and real networks</a:t>
            </a: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97064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Generate a test bed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Evaluate different algorithms on the test bed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>
                <a:solidFill>
                  <a:srgbClr val="000000"/>
                </a:solidFill>
                <a:latin typeface="Arial"/>
              </a:rPr>
              <a:t>Observe how the algorithms work on the test bed and on real networks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/>
          <p:cNvPicPr/>
          <p:nvPr/>
        </p:nvPicPr>
        <p:blipFill>
          <a:blip r:embed="rId2"/>
          <a:stretch/>
        </p:blipFill>
        <p:spPr>
          <a:xfrm>
            <a:off x="0" y="-457200"/>
            <a:ext cx="9944640" cy="6629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/>
          <p:cNvPicPr/>
          <p:nvPr/>
        </p:nvPicPr>
        <p:blipFill>
          <a:blip r:embed="rId2"/>
          <a:stretch/>
        </p:blipFill>
        <p:spPr>
          <a:xfrm>
            <a:off x="0" y="-457200"/>
            <a:ext cx="9944280" cy="6629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/>
          <p:nvPr/>
        </p:nvPicPr>
        <p:blipFill>
          <a:blip r:embed="rId2"/>
          <a:stretch/>
        </p:blipFill>
        <p:spPr>
          <a:xfrm>
            <a:off x="0" y="-457200"/>
            <a:ext cx="9945000" cy="6629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/>
          <p:cNvPicPr/>
          <p:nvPr/>
        </p:nvPicPr>
        <p:blipFill>
          <a:blip r:embed="rId2"/>
          <a:stretch/>
        </p:blipFill>
        <p:spPr>
          <a:xfrm>
            <a:off x="0" y="-457200"/>
            <a:ext cx="9945000" cy="6629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/>
          <p:cNvPicPr/>
          <p:nvPr/>
        </p:nvPicPr>
        <p:blipFill>
          <a:blip r:embed="rId2"/>
          <a:stretch/>
        </p:blipFill>
        <p:spPr>
          <a:xfrm>
            <a:off x="0" y="-457200"/>
            <a:ext cx="9944640" cy="662904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0" y="-457200"/>
            <a:ext cx="9943560" cy="66283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057400" y="228600"/>
            <a:ext cx="632988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Observe algorithms on real networks</a:t>
            </a:r>
          </a:p>
        </p:txBody>
      </p:sp>
      <p:sp>
        <p:nvSpPr>
          <p:cNvPr id="39" name="Rectangle 38"/>
          <p:cNvSpPr/>
          <p:nvPr/>
        </p:nvSpPr>
        <p:spPr>
          <a:xfrm>
            <a:off x="228600" y="1371600"/>
            <a:ext cx="4114440" cy="137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The Zachary’s Karate Club network:</a:t>
            </a: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34 nodes</a:t>
            </a: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78 edges</a:t>
            </a: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2 ground truth communities</a:t>
            </a:r>
          </a:p>
          <a:p>
            <a:pPr>
              <a:lnSpc>
                <a:spcPct val="100000"/>
              </a:lnSpc>
            </a:pPr>
            <a:endParaRPr lang="en-US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457200" y="3686400"/>
            <a:ext cx="8915040" cy="111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References: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u="sng" strike="noStrike" spc="-1">
                <a:solidFill>
                  <a:srgbClr val="000000"/>
                </a:solidFill>
                <a:uFillTx/>
                <a:latin typeface="Arial"/>
                <a:hlinkClick r:id="rId2"/>
              </a:rPr>
              <a:t>https://networkx.org/documentation/stable/reference/generated/networkx.generators.social.karate_club_graph.html#networkx.generators.social.karate_club_graph</a:t>
            </a:r>
            <a:endParaRPr lang="en-US" sz="15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u="sng" strike="noStrike" spc="-1">
                <a:solidFill>
                  <a:srgbClr val="000000"/>
                </a:solidFill>
                <a:uFillTx/>
                <a:latin typeface="Arial"/>
                <a:hlinkClick r:id="rId3"/>
              </a:rPr>
              <a:t>https://snap.stanford.edu/data/email-Eu-core.html</a:t>
            </a: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	</a:t>
            </a:r>
          </a:p>
        </p:txBody>
      </p:sp>
      <p:sp>
        <p:nvSpPr>
          <p:cNvPr id="41" name="Rectangle 40"/>
          <p:cNvSpPr/>
          <p:nvPr/>
        </p:nvSpPr>
        <p:spPr>
          <a:xfrm>
            <a:off x="5029200" y="1371600"/>
            <a:ext cx="4571640" cy="1371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The email-Eu-core network:</a:t>
            </a: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1005 nodes</a:t>
            </a: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25571 edges</a:t>
            </a:r>
          </a:p>
          <a:p>
            <a:pPr marL="648000" lvl="2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42 ground truth communities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/>
          <p:cNvPicPr/>
          <p:nvPr/>
        </p:nvPicPr>
        <p:blipFill>
          <a:blip r:embed="rId2"/>
          <a:stretch/>
        </p:blipFill>
        <p:spPr>
          <a:xfrm>
            <a:off x="-479160" y="0"/>
            <a:ext cx="10765080" cy="5740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/>
          <p:nvPr/>
        </p:nvPicPr>
        <p:blipFill>
          <a:blip r:embed="rId2"/>
          <a:stretch/>
        </p:blipFill>
        <p:spPr>
          <a:xfrm>
            <a:off x="440640" y="-469800"/>
            <a:ext cx="9159480" cy="6640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-1143000" y="-228600"/>
            <a:ext cx="12115440" cy="60573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69120" cy="943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lnSpc>
                <a:spcPct val="100000"/>
              </a:lnSpc>
              <a:buNone/>
              <a:tabLst>
                <a:tab pos="0" algn="l"/>
              </a:tabLst>
            </a:pPr>
            <a:r>
              <a:rPr lang="en-US" sz="3600" b="0" strike="noStrike" spc="-1" dirty="0">
                <a:solidFill>
                  <a:srgbClr val="000000"/>
                </a:solidFill>
                <a:latin typeface="Arial"/>
              </a:rPr>
              <a:t>Classical generated model</a:t>
            </a: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143000"/>
            <a:ext cx="4798800" cy="15984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solidFill>
                  <a:srgbClr val="000000"/>
                </a:solidFill>
                <a:latin typeface="Arial"/>
              </a:rPr>
              <a:t>4 communities (32 nodes each) with random links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Source Han Sans CN"/>
              </a:rPr>
              <a:t>Average connections within-community: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Arial"/>
                <a:ea typeface="Source Han Sans CN"/>
              </a:rPr>
              <a:t>z_in</a:t>
            </a:r>
            <a:endParaRPr lang="en-US" sz="15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Source Han Sans CN"/>
              </a:rPr>
              <a:t>Average connections out-community: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Arial"/>
                <a:ea typeface="Source Han Sans CN"/>
              </a:rPr>
              <a:t>z_out</a:t>
            </a:r>
            <a:endParaRPr lang="en-US" sz="1500" b="0" strike="noStrike" spc="-1" dirty="0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 dirty="0" err="1">
                <a:solidFill>
                  <a:srgbClr val="000000"/>
                </a:solidFill>
                <a:latin typeface="Arial"/>
                <a:ea typeface="Source Han Sans CN"/>
              </a:rPr>
              <a:t>z_in</a:t>
            </a: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Source Han Sans CN"/>
              </a:rPr>
              <a:t> + </a:t>
            </a:r>
            <a:r>
              <a:rPr lang="en-US" sz="1500" b="0" strike="noStrike" spc="-1" dirty="0" err="1">
                <a:solidFill>
                  <a:srgbClr val="000000"/>
                </a:solidFill>
                <a:latin typeface="Arial"/>
                <a:ea typeface="Source Han Sans CN"/>
              </a:rPr>
              <a:t>z_out</a:t>
            </a:r>
            <a:r>
              <a:rPr lang="en-US" sz="1500" b="0" strike="noStrike" spc="-1" dirty="0">
                <a:solidFill>
                  <a:srgbClr val="000000"/>
                </a:solidFill>
                <a:latin typeface="Arial"/>
                <a:ea typeface="Source Han Sans CN"/>
              </a:rPr>
              <a:t> = ⟨k⟩ = 16</a:t>
            </a:r>
            <a:endParaRPr lang="en-US" sz="15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57200" y="3231720"/>
            <a:ext cx="6399000" cy="1338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When z_out is close to 0, it is easy to identify communities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When z_out is close to 8, the graph becomes homogeneous</a:t>
            </a: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500" b="0" strike="noStrike" spc="-1">
                <a:solidFill>
                  <a:srgbClr val="000000"/>
                </a:solidFill>
                <a:latin typeface="Arial"/>
              </a:rPr>
              <a:t>When z_out is close to 16, nodes tend to avoid their own community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68360" y="2743200"/>
            <a:ext cx="1131480" cy="259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200" b="0" strike="noStrike" spc="-1" dirty="0">
                <a:solidFill>
                  <a:srgbClr val="000000"/>
                </a:solidFill>
                <a:latin typeface="Arial"/>
              </a:rPr>
              <a:t>==&gt;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44"/>
          <p:cNvPicPr/>
          <p:nvPr/>
        </p:nvPicPr>
        <p:blipFill>
          <a:blip r:embed="rId2"/>
          <a:stretch/>
        </p:blipFill>
        <p:spPr>
          <a:xfrm>
            <a:off x="-236520" y="-457200"/>
            <a:ext cx="10293840" cy="671256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6C7BC45-B6D8-F5B3-4419-69F9CA85920F}"/>
              </a:ext>
            </a:extLst>
          </p:cNvPr>
          <p:cNvSpPr/>
          <p:nvPr/>
        </p:nvSpPr>
        <p:spPr>
          <a:xfrm>
            <a:off x="498363" y="1305176"/>
            <a:ext cx="4541949" cy="217126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Surprise Community performs worse compared to other algorithms.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It has an earlier drop off point compared to others.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latin typeface="Arial"/>
              </a:rPr>
              <a:t>It also tends to explode with the number of algorithms found.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941E876-4D2E-5603-C7C6-AFEBF82C76B4}"/>
              </a:ext>
            </a:extLst>
          </p:cNvPr>
          <p:cNvSpPr/>
          <p:nvPr/>
        </p:nvSpPr>
        <p:spPr>
          <a:xfrm>
            <a:off x="3935802" y="194094"/>
            <a:ext cx="2186796" cy="68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 dirty="0">
                <a:solidFill>
                  <a:srgbClr val="000000"/>
                </a:solidFill>
                <a:latin typeface="Arial"/>
              </a:rPr>
              <a:t>Conclusion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5A31AB-EF0A-9E98-43E6-2388E447C734}"/>
              </a:ext>
            </a:extLst>
          </p:cNvPr>
          <p:cNvSpPr txBox="1"/>
          <p:nvPr/>
        </p:nvSpPr>
        <p:spPr>
          <a:xfrm>
            <a:off x="5233418" y="1305176"/>
            <a:ext cx="46955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Louvain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, Leiden, and </a:t>
            </a:r>
            <a:r>
              <a:rPr lang="en-US" spc="-1" dirty="0" err="1">
                <a:solidFill>
                  <a:srgbClr val="000000"/>
                </a:solidFill>
                <a:latin typeface="Arial"/>
              </a:rPr>
              <a:t>Walktrap</a:t>
            </a:r>
            <a:r>
              <a:rPr lang="en-US" spc="-1" dirty="0">
                <a:solidFill>
                  <a:srgbClr val="000000"/>
                </a:solidFill>
                <a:latin typeface="Arial"/>
              </a:rPr>
              <a:t> perform similar on test beds.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However,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</a:rPr>
              <a:t>Walktrap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 tends to perform slightly worse on real networks.</a:t>
            </a:r>
          </a:p>
        </p:txBody>
      </p:sp>
    </p:spTree>
    <p:extLst>
      <p:ext uri="{BB962C8B-B14F-4D97-AF65-F5344CB8AC3E}">
        <p14:creationId xmlns:p14="http://schemas.microsoft.com/office/powerpoint/2010/main" val="36588764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16AB46B-B46A-5E75-101F-B760A35B2E46}"/>
              </a:ext>
            </a:extLst>
          </p:cNvPr>
          <p:cNvSpPr/>
          <p:nvPr/>
        </p:nvSpPr>
        <p:spPr>
          <a:xfrm>
            <a:off x="1460514" y="1089924"/>
            <a:ext cx="7159596" cy="9489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4400" b="0" strike="noStrike" spc="-1" dirty="0">
                <a:solidFill>
                  <a:srgbClr val="000000"/>
                </a:solidFill>
                <a:latin typeface="Arial"/>
              </a:rPr>
              <a:t>Thank you for your attention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7C23AE-13E2-11B6-D561-C65F7175EC89}"/>
              </a:ext>
            </a:extLst>
          </p:cNvPr>
          <p:cNvSpPr/>
          <p:nvPr/>
        </p:nvSpPr>
        <p:spPr>
          <a:xfrm>
            <a:off x="4212176" y="2648310"/>
            <a:ext cx="1656272" cy="948906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buClr>
                <a:srgbClr val="000000"/>
              </a:buClr>
              <a:buSzPct val="45000"/>
            </a:pPr>
            <a:r>
              <a:rPr lang="en-US" sz="4400" spc="-1" dirty="0">
                <a:solidFill>
                  <a:srgbClr val="000000"/>
                </a:solidFill>
                <a:latin typeface="Arial"/>
              </a:rPr>
              <a:t>Q&amp;A</a:t>
            </a:r>
            <a:endParaRPr lang="en-US" sz="44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04304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/>
          <p:nvPr/>
        </p:nvPicPr>
        <p:blipFill>
          <a:blip r:embed="rId2"/>
          <a:stretch/>
        </p:blipFill>
        <p:spPr>
          <a:xfrm>
            <a:off x="4800600" y="-228600"/>
            <a:ext cx="4798800" cy="3359160"/>
          </a:xfrm>
          <a:prstGeom prst="rect">
            <a:avLst/>
          </a:prstGeom>
          <a:ln w="0">
            <a:noFill/>
          </a:ln>
        </p:spPr>
      </p:pic>
      <p:pic>
        <p:nvPicPr>
          <p:cNvPr id="14" name="Picture 13"/>
          <p:cNvPicPr/>
          <p:nvPr/>
        </p:nvPicPr>
        <p:blipFill>
          <a:blip r:embed="rId3"/>
          <a:stretch/>
        </p:blipFill>
        <p:spPr>
          <a:xfrm>
            <a:off x="228600" y="2583720"/>
            <a:ext cx="4799160" cy="3358800"/>
          </a:xfrm>
          <a:prstGeom prst="rect">
            <a:avLst/>
          </a:prstGeom>
          <a:ln w="0">
            <a:noFill/>
          </a:ln>
        </p:spPr>
      </p:pic>
      <p:pic>
        <p:nvPicPr>
          <p:cNvPr id="15" name="Picture 14"/>
          <p:cNvPicPr/>
          <p:nvPr/>
        </p:nvPicPr>
        <p:blipFill>
          <a:blip r:embed="rId4"/>
          <a:stretch/>
        </p:blipFill>
        <p:spPr>
          <a:xfrm>
            <a:off x="4800600" y="2583720"/>
            <a:ext cx="4798800" cy="3358800"/>
          </a:xfrm>
          <a:prstGeom prst="rect">
            <a:avLst/>
          </a:prstGeom>
          <a:ln w="0">
            <a:noFill/>
          </a:ln>
        </p:spPr>
      </p:pic>
      <p:sp>
        <p:nvSpPr>
          <p:cNvPr id="16" name="Rectangle 15"/>
          <p:cNvSpPr/>
          <p:nvPr/>
        </p:nvSpPr>
        <p:spPr>
          <a:xfrm>
            <a:off x="228600" y="228600"/>
            <a:ext cx="4342320" cy="1278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Example of generated model with different z_out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28600" y="1260720"/>
            <a:ext cx="4342320" cy="10242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We will generate graph with z_out at: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0.5, 4, 8, 12, 15.5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/>
          <p:nvPr/>
        </p:nvPicPr>
        <p:blipFill>
          <a:blip r:embed="rId2"/>
          <a:stretch/>
        </p:blipFill>
        <p:spPr>
          <a:xfrm>
            <a:off x="-457200" y="822960"/>
            <a:ext cx="5713200" cy="3998880"/>
          </a:xfrm>
          <a:prstGeom prst="rect">
            <a:avLst/>
          </a:prstGeom>
          <a:ln w="0">
            <a:noFill/>
          </a:ln>
        </p:spPr>
      </p:pic>
      <p:pic>
        <p:nvPicPr>
          <p:cNvPr id="19" name="Picture 18"/>
          <p:cNvPicPr/>
          <p:nvPr/>
        </p:nvPicPr>
        <p:blipFill>
          <a:blip r:embed="rId3"/>
          <a:stretch/>
        </p:blipFill>
        <p:spPr>
          <a:xfrm>
            <a:off x="4549680" y="822960"/>
            <a:ext cx="5735520" cy="40147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blue pyramids&#10;&#10;Description automatically generated">
            <a:extLst>
              <a:ext uri="{FF2B5EF4-FFF2-40B4-BE49-F238E27FC236}">
                <a16:creationId xmlns:a16="http://schemas.microsoft.com/office/drawing/2014/main" id="{7E5B02E0-6721-F8F1-2654-8235CBDA36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5498" y="1337902"/>
            <a:ext cx="10831620" cy="4332648"/>
          </a:xfrm>
          <a:prstGeom prst="rect">
            <a:avLst/>
          </a:prstGeom>
        </p:spPr>
      </p:pic>
      <p:sp>
        <p:nvSpPr>
          <p:cNvPr id="4" name="PlaceHolder 1">
            <a:extLst>
              <a:ext uri="{FF2B5EF4-FFF2-40B4-BE49-F238E27FC236}">
                <a16:creationId xmlns:a16="http://schemas.microsoft.com/office/drawing/2014/main" id="{7C861025-BCDF-CA98-5A00-8BE2F434C451}"/>
              </a:ext>
            </a:extLst>
          </p:cNvPr>
          <p:cNvSpPr txBox="1">
            <a:spLocks/>
          </p:cNvSpPr>
          <p:nvPr/>
        </p:nvSpPr>
        <p:spPr>
          <a:xfrm>
            <a:off x="504000" y="0"/>
            <a:ext cx="9069120" cy="943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  <a:tabLst>
                <a:tab pos="0" algn="l"/>
              </a:tabLst>
            </a:pPr>
            <a:r>
              <a:rPr lang="en-US" sz="3600" spc="-1" dirty="0">
                <a:solidFill>
                  <a:srgbClr val="000000"/>
                </a:solidFill>
                <a:latin typeface="Arial"/>
              </a:rPr>
              <a:t>Distribution of degrees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5C2693-AEA0-A20F-2D83-62CEE93AC00F}"/>
              </a:ext>
            </a:extLst>
          </p:cNvPr>
          <p:cNvSpPr/>
          <p:nvPr/>
        </p:nvSpPr>
        <p:spPr>
          <a:xfrm>
            <a:off x="830668" y="943920"/>
            <a:ext cx="5587385" cy="57453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  <a:spcBef>
                <a:spcPts val="1417"/>
              </a:spcBef>
            </a:pP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Calculated based on 500 graphs generated at </a:t>
            </a:r>
            <a:r>
              <a:rPr lang="en-US" sz="1600" b="0" strike="noStrike" spc="-1" dirty="0" err="1">
                <a:solidFill>
                  <a:srgbClr val="000000"/>
                </a:solidFill>
                <a:latin typeface="Arial"/>
              </a:rPr>
              <a:t>z_out</a:t>
            </a:r>
            <a:r>
              <a:rPr lang="en-US" sz="1600" b="0" strike="noStrike" spc="-1" dirty="0">
                <a:solidFill>
                  <a:srgbClr val="000000"/>
                </a:solidFill>
                <a:latin typeface="Arial"/>
              </a:rPr>
              <a:t> = 5</a:t>
            </a:r>
          </a:p>
        </p:txBody>
      </p:sp>
    </p:spTree>
    <p:extLst>
      <p:ext uri="{BB962C8B-B14F-4D97-AF65-F5344CB8AC3E}">
        <p14:creationId xmlns:p14="http://schemas.microsoft.com/office/powerpoint/2010/main" val="3309098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788840" y="228600"/>
            <a:ext cx="6439320" cy="68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Different community finding algorithms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0" y="1143000"/>
            <a:ext cx="3884760" cy="20559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Algorithms: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Louvain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Surprises community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Leiden</a:t>
            </a: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pos="408240" algn="l"/>
              </a:tabLst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Walktrap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800600" y="2744280"/>
            <a:ext cx="5028840" cy="11415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891680" y="1170360"/>
            <a:ext cx="4709160" cy="8866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To evaluate the algorithms, we check the similarity between four ground truth groups and the found groups. 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228600" y="3886200"/>
            <a:ext cx="9600840" cy="1478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0" strike="noStrike" spc="-1">
                <a:solidFill>
                  <a:srgbClr val="000000"/>
                </a:solidFill>
                <a:latin typeface="Arial"/>
              </a:rPr>
              <a:t>References:</a:t>
            </a: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sng" strike="noStrike" spc="-1">
                <a:solidFill>
                  <a:srgbClr val="000000"/>
                </a:solidFill>
                <a:uFillTx/>
                <a:latin typeface="Arial"/>
                <a:hlinkClick r:id="rId2"/>
              </a:rPr>
              <a:t>https://en.wikipedia.org/wiki/Louvain_method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sng" strike="noStrike" spc="-1">
                <a:solidFill>
                  <a:srgbClr val="000000"/>
                </a:solidFill>
                <a:uFillTx/>
                <a:latin typeface="Arial"/>
                <a:hlinkClick r:id="rId3"/>
              </a:rPr>
              <a:t>https://cdlib.readthedocs.io/en/latest/reference/cd_algorithms/algs/cdlib.algorithms.surprise_communities.html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sng" strike="noStrike" spc="-1">
                <a:solidFill>
                  <a:srgbClr val="000000"/>
                </a:solidFill>
                <a:uFillTx/>
                <a:latin typeface="Arial"/>
                <a:hlinkClick r:id="rId4"/>
              </a:rPr>
              <a:t>https://cdlib.readthedocs.io/en/latest/reference/cd_algorithms/algs/cdlib.algorithms.leiden.html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sng" strike="noStrike" spc="-1">
                <a:solidFill>
                  <a:srgbClr val="000000"/>
                </a:solidFill>
                <a:uFillTx/>
                <a:latin typeface="Arial"/>
                <a:hlinkClick r:id="rId5"/>
              </a:rPr>
              <a:t>https://cdlib.readthedocs.io/en/latest/reference/cd_algorithms/algs/cdlib.algorithms.walktrap.html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u="sng" strike="noStrike" spc="-1">
                <a:solidFill>
                  <a:srgbClr val="000000"/>
                </a:solidFill>
                <a:uFillTx/>
                <a:latin typeface="Arial"/>
                <a:hlinkClick r:id="rId6"/>
              </a:rPr>
              <a:t>https://en.wikipedia.org/wiki/Adjusted_mutual_information</a:t>
            </a: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891680" y="2221560"/>
            <a:ext cx="5166360" cy="21214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We will observe for different z_out values: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AMI (Adjusted Mutual Information): a metric to compare similarity of two clusterings for a dataset. The higher AMI, the better accuracy algorithm has.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Number of communities found by algorithms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6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The data will be simulated 100 times to calculated for randomness.</a:t>
            </a: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828800" y="228600"/>
            <a:ext cx="6329880" cy="4867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Different community finding algorithms </a:t>
            </a:r>
          </a:p>
        </p:txBody>
      </p:sp>
      <p:pic>
        <p:nvPicPr>
          <p:cNvPr id="27" name="Picture 26"/>
          <p:cNvPicPr/>
          <p:nvPr/>
        </p:nvPicPr>
        <p:blipFill>
          <a:blip r:embed="rId2"/>
          <a:stretch/>
        </p:blipFill>
        <p:spPr>
          <a:xfrm>
            <a:off x="1371960" y="914760"/>
            <a:ext cx="7314480" cy="4571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1828800" y="228600"/>
            <a:ext cx="6439320" cy="68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Different community finding algorithms </a:t>
            </a:r>
          </a:p>
        </p:txBody>
      </p:sp>
      <p:pic>
        <p:nvPicPr>
          <p:cNvPr id="29" name="Picture 28"/>
          <p:cNvPicPr/>
          <p:nvPr/>
        </p:nvPicPr>
        <p:blipFill>
          <a:blip r:embed="rId2"/>
          <a:stretch/>
        </p:blipFill>
        <p:spPr>
          <a:xfrm>
            <a:off x="1371600" y="914760"/>
            <a:ext cx="7314480" cy="45712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/>
        </p:nvSpPr>
        <p:spPr>
          <a:xfrm>
            <a:off x="1600200" y="228600"/>
            <a:ext cx="7086240" cy="684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Observe algorithms on generated networks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457200" y="1371600"/>
            <a:ext cx="7086240" cy="36572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The algorithms performances start to degenerate at z_out = 7, thus we will generate graph with z_out at: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	0.5, 4, 7, 8, 12, 15.5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Then, we will observe: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The number of communities found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AMI value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  <a:p>
            <a:pPr marL="432000" lvl="1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Source Han Sans CN"/>
              </a:rPr>
              <a:t>The graph of found communities</a:t>
            </a:r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673</TotalTime>
  <Words>581</Words>
  <Application>Microsoft Office PowerPoint</Application>
  <PresentationFormat>Custom</PresentationFormat>
  <Paragraphs>66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Symbol</vt:lpstr>
      <vt:lpstr>Times New Roman</vt:lpstr>
      <vt:lpstr>Wingdings</vt:lpstr>
      <vt:lpstr>Office Theme</vt:lpstr>
      <vt:lpstr>Different community finding algorithms  on classic generated model and real networks</vt:lpstr>
      <vt:lpstr>Classical generated model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Different community finding algorithms  on classic generated model and real networks</dc:title>
  <dc:subject/>
  <dc:creator/>
  <dc:description/>
  <cp:lastModifiedBy>Le_Bach</cp:lastModifiedBy>
  <cp:revision>14</cp:revision>
  <dcterms:created xsi:type="dcterms:W3CDTF">2024-05-10T13:30:51Z</dcterms:created>
  <dcterms:modified xsi:type="dcterms:W3CDTF">2024-05-15T10:59:51Z</dcterms:modified>
  <dc:language>en-US</dc:language>
</cp:coreProperties>
</file>